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4BB2D52-FA13-4E36-B0CB-55F8BAD638E6}">
  <a:tblStyle styleId="{44BB2D52-FA13-4E36-B0CB-55F8BAD638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0C383CB-95F7-42DD-A20B-96C0DEE24B41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7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3f90c8aa81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3f90c8aa81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>
            <p:extLst>
              <p:ext uri="{D42A27DB-BD31-4B8C-83A1-F6EECF244321}">
                <p14:modId xmlns:p14="http://schemas.microsoft.com/office/powerpoint/2010/main" val="695054798"/>
              </p:ext>
            </p:extLst>
          </p:nvPr>
        </p:nvGraphicFramePr>
        <p:xfrm>
          <a:off x="111275" y="613375"/>
          <a:ext cx="7484150" cy="1972080"/>
        </p:xfrm>
        <a:graphic>
          <a:graphicData uri="http://schemas.openxmlformats.org/drawingml/2006/table">
            <a:tbl>
              <a:tblPr>
                <a:noFill/>
                <a:tableStyleId>{44BB2D52-FA13-4E36-B0CB-55F8BAD638E6}</a:tableStyleId>
              </a:tblPr>
              <a:tblGrid>
                <a:gridCol w="428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Purpose</a:t>
                      </a:r>
                      <a:endParaRPr dirty="0"/>
                    </a:p>
                    <a:p>
                      <a:pPr marL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/>
                        <a:t>In this class exercise, you will practice the iterative design process. You will start with a game that has simple rules, then change the rules iteratively a few times. Over the course of this activity, pay attention to how small iterative changes can accumulate toward a substantial effect on changing the game experience in the long run.</a:t>
                      </a:r>
                      <a:endParaRPr sz="90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90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/>
                        <a:t>This idea of starting with a simple design and iterating over it through evaluation and redesign is relevant to the human-centered design process. When designing a solution for your user group, start with a simple design idea which serves as an entry to the problem space. Treat it as a starting step, not as the end solution: explore the design space through the process, be open to new ideas, and listen to feedback. Don’t be surprised if the design changes completely from your initial idea. </a:t>
                      </a:r>
                      <a:endParaRPr dirty="0"/>
                    </a:p>
                  </a:txBody>
                  <a:tcPr marL="18300" marR="18300" marT="18300" marB="18300">
                    <a:lnL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endParaRPr/>
                    </a:p>
                  </a:txBody>
                  <a:tcPr marL="18300" marR="18300" marT="18300" marB="18300">
                    <a:lnL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Instructions</a:t>
                      </a:r>
                      <a:endParaRPr dirty="0"/>
                    </a:p>
                    <a:p>
                      <a:pPr marL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/>
                        <a:t>This activity involves changing the rules of the game </a:t>
                      </a:r>
                      <a:r>
                        <a:rPr lang="en" sz="900" b="1" i="1" dirty="0"/>
                        <a:t>tic-tac-toe</a:t>
                      </a:r>
                      <a:r>
                        <a:rPr lang="en" sz="900" dirty="0"/>
                        <a:t>. Before you start, if you are unfamiliar with this game, familiarize yourself with the rules, and practice playing it with a partner. </a:t>
                      </a:r>
                      <a:endParaRPr sz="90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dirty="0"/>
                        <a:t>Some of the rules of tic-tac-toe:</a:t>
                      </a:r>
                      <a:endParaRPr sz="900" dirty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●"/>
                      </a:pPr>
                      <a:r>
                        <a:rPr lang="en" sz="900" dirty="0"/>
                        <a:t>Play takes places on a 3x3 grid</a:t>
                      </a:r>
                      <a:endParaRPr sz="900" dirty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●"/>
                      </a:pPr>
                      <a:r>
                        <a:rPr lang="en" sz="900" dirty="0"/>
                        <a:t>Two players are assigned an X or an O symbol</a:t>
                      </a:r>
                      <a:endParaRPr sz="900" dirty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●"/>
                      </a:pPr>
                      <a:r>
                        <a:rPr lang="en" sz="900" dirty="0"/>
                        <a:t>The players alternate turns, placing their assigned symbol in an empty square</a:t>
                      </a:r>
                      <a:endParaRPr sz="900" dirty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●"/>
                      </a:pPr>
                      <a:r>
                        <a:rPr lang="en" sz="900" dirty="0"/>
                        <a:t>Three of the same symbols in a row wins</a:t>
                      </a:r>
                      <a:endParaRPr sz="900" dirty="0"/>
                    </a:p>
                    <a:p>
                      <a:pPr marL="28575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●"/>
                      </a:pPr>
                      <a:r>
                        <a:rPr lang="en" sz="900" dirty="0"/>
                        <a:t>If no one can play, the game ends in a tie</a:t>
                      </a:r>
                      <a:endParaRPr dirty="0"/>
                    </a:p>
                  </a:txBody>
                  <a:tcPr marL="18300" marR="18300" marT="18300" marB="18300">
                    <a:lnL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64825" y="73975"/>
            <a:ext cx="3782700" cy="5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300"/>
              </a:spcAft>
              <a:buNone/>
            </a:pPr>
            <a:r>
              <a:rPr lang="en" sz="2000" dirty="0"/>
              <a:t>Tic-Tac-Toe Iteration Exercise</a:t>
            </a:r>
            <a:endParaRPr sz="2000" dirty="0"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t="2079" b="2070"/>
          <a:stretch/>
        </p:blipFill>
        <p:spPr>
          <a:xfrm>
            <a:off x="7670425" y="703825"/>
            <a:ext cx="1382324" cy="1273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57" name="Google Shape;57;p13"/>
          <p:cNvSpPr/>
          <p:nvPr/>
        </p:nvSpPr>
        <p:spPr>
          <a:xfrm>
            <a:off x="2693900" y="2944100"/>
            <a:ext cx="6199500" cy="1889700"/>
          </a:xfrm>
          <a:prstGeom prst="roundRect">
            <a:avLst>
              <a:gd name="adj" fmla="val 8839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Play here:</a:t>
            </a:r>
            <a:endParaRPr sz="1000"/>
          </a:p>
        </p:txBody>
      </p:sp>
      <p:sp>
        <p:nvSpPr>
          <p:cNvPr id="58" name="Google Shape;58;p13"/>
          <p:cNvSpPr/>
          <p:nvPr/>
        </p:nvSpPr>
        <p:spPr>
          <a:xfrm>
            <a:off x="136700" y="2944150"/>
            <a:ext cx="2557200" cy="1889700"/>
          </a:xfrm>
          <a:prstGeom prst="roundRect">
            <a:avLst>
              <a:gd name="adj" fmla="val 6826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Baseline: user research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In a group of 2-3, play a few rounds of tic-tac-toe. 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Observe and listen to each other as you play. Discuss: what is the game experience like?</a:t>
            </a:r>
            <a:endParaRPr sz="1200"/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3222675" y="3380700"/>
          <a:ext cx="1485600" cy="1188630"/>
        </p:xfrm>
        <a:graphic>
          <a:graphicData uri="http://schemas.openxmlformats.org/drawingml/2006/table">
            <a:tbl>
              <a:tblPr>
                <a:noFill/>
                <a:tableStyleId>{F0C383CB-95F7-42DD-A20B-96C0DEE24B41}</a:tableStyleId>
              </a:tblPr>
              <a:tblGrid>
                <a:gridCol w="49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0" name="Google Shape;60;p13"/>
          <p:cNvGraphicFramePr/>
          <p:nvPr/>
        </p:nvGraphicFramePr>
        <p:xfrm>
          <a:off x="5074875" y="3380700"/>
          <a:ext cx="1485600" cy="1188630"/>
        </p:xfrm>
        <a:graphic>
          <a:graphicData uri="http://schemas.openxmlformats.org/drawingml/2006/table">
            <a:tbl>
              <a:tblPr>
                <a:noFill/>
                <a:tableStyleId>{F0C383CB-95F7-42DD-A20B-96C0DEE24B41}</a:tableStyleId>
              </a:tblPr>
              <a:tblGrid>
                <a:gridCol w="49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1" name="Google Shape;61;p13"/>
          <p:cNvGraphicFramePr/>
          <p:nvPr/>
        </p:nvGraphicFramePr>
        <p:xfrm>
          <a:off x="6927075" y="3380700"/>
          <a:ext cx="1485600" cy="1188630"/>
        </p:xfrm>
        <a:graphic>
          <a:graphicData uri="http://schemas.openxmlformats.org/drawingml/2006/table">
            <a:tbl>
              <a:tblPr>
                <a:noFill/>
                <a:tableStyleId>{F0C383CB-95F7-42DD-A20B-96C0DEE24B41}</a:tableStyleId>
              </a:tblPr>
              <a:tblGrid>
                <a:gridCol w="49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1B6D935-8A01-80B9-34E5-FD15BA6662C3}"/>
              </a:ext>
            </a:extLst>
          </p:cNvPr>
          <p:cNvSpPr txBox="1"/>
          <p:nvPr/>
        </p:nvSpPr>
        <p:spPr>
          <a:xfrm>
            <a:off x="0" y="4835723"/>
            <a:ext cx="1810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Gilly Leshed, Cornell University</a:t>
            </a:r>
          </a:p>
          <a:p>
            <a:r>
              <a:rPr kumimoji="0" lang="en-US" altLang="en-US" sz="70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This work is licensed under CC BY-NC 4.0</a:t>
            </a:r>
            <a:endParaRPr lang="en-US" sz="700" dirty="0">
              <a:solidFill>
                <a:schemeClr val="bg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A90F56DD-2E52-85DF-8C69-9ACC41618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629" y="4892507"/>
            <a:ext cx="640080" cy="22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>
            <a:off x="6239050" y="288850"/>
            <a:ext cx="2806200" cy="4697400"/>
          </a:xfrm>
          <a:prstGeom prst="roundRect">
            <a:avLst>
              <a:gd name="adj" fmla="val 6826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Iteration 3</a:t>
            </a:r>
            <a:endParaRPr sz="1100"/>
          </a:p>
        </p:txBody>
      </p:sp>
      <p:sp>
        <p:nvSpPr>
          <p:cNvPr id="67" name="Google Shape;67;p14"/>
          <p:cNvSpPr/>
          <p:nvPr/>
        </p:nvSpPr>
        <p:spPr>
          <a:xfrm>
            <a:off x="136700" y="288850"/>
            <a:ext cx="2806200" cy="4697400"/>
          </a:xfrm>
          <a:prstGeom prst="roundRect">
            <a:avLst>
              <a:gd name="adj" fmla="val 6826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Iteration 1</a:t>
            </a:r>
            <a:endParaRPr sz="1100"/>
          </a:p>
        </p:txBody>
      </p:sp>
      <p:sp>
        <p:nvSpPr>
          <p:cNvPr id="68" name="Google Shape;68;p14"/>
          <p:cNvSpPr/>
          <p:nvPr/>
        </p:nvSpPr>
        <p:spPr>
          <a:xfrm>
            <a:off x="3187875" y="288850"/>
            <a:ext cx="2806200" cy="4697400"/>
          </a:xfrm>
          <a:prstGeom prst="roundRect">
            <a:avLst>
              <a:gd name="adj" fmla="val 6826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Iteration 2</a:t>
            </a:r>
            <a:endParaRPr sz="1100"/>
          </a:p>
        </p:txBody>
      </p:sp>
      <p:sp>
        <p:nvSpPr>
          <p:cNvPr id="69" name="Google Shape;69;p14"/>
          <p:cNvSpPr/>
          <p:nvPr/>
        </p:nvSpPr>
        <p:spPr>
          <a:xfrm>
            <a:off x="272575" y="718350"/>
            <a:ext cx="2533500" cy="1228200"/>
          </a:xfrm>
          <a:prstGeom prst="roundRect">
            <a:avLst>
              <a:gd name="adj" fmla="val 7691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Make </a:t>
            </a:r>
            <a:r>
              <a:rPr lang="en" sz="900" b="1"/>
              <a:t>one change</a:t>
            </a:r>
            <a:r>
              <a:rPr lang="en" sz="900"/>
              <a:t> to one rule of the </a:t>
            </a:r>
            <a:r>
              <a:rPr lang="en" sz="900" b="1"/>
              <a:t>baseline game</a:t>
            </a:r>
            <a:r>
              <a:rPr lang="en" sz="900"/>
              <a:t> to improve the game experience. </a:t>
            </a:r>
            <a:br>
              <a:rPr lang="en" sz="900"/>
            </a:br>
            <a:r>
              <a:rPr lang="en" sz="900"/>
              <a:t>Changed rule (design):</a:t>
            </a:r>
            <a:endParaRPr sz="900"/>
          </a:p>
        </p:txBody>
      </p:sp>
      <p:sp>
        <p:nvSpPr>
          <p:cNvPr id="70" name="Google Shape;70;p14"/>
          <p:cNvSpPr/>
          <p:nvPr/>
        </p:nvSpPr>
        <p:spPr>
          <a:xfrm>
            <a:off x="264950" y="2015275"/>
            <a:ext cx="2533500" cy="1684500"/>
          </a:xfrm>
          <a:prstGeom prst="roundRect">
            <a:avLst>
              <a:gd name="adj" fmla="val 5205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Play the new modified game (implement):</a:t>
            </a:r>
            <a:endParaRPr sz="900"/>
          </a:p>
        </p:txBody>
      </p:sp>
      <p:sp>
        <p:nvSpPr>
          <p:cNvPr id="71" name="Google Shape;71;p14"/>
          <p:cNvSpPr/>
          <p:nvPr/>
        </p:nvSpPr>
        <p:spPr>
          <a:xfrm>
            <a:off x="264950" y="3771925"/>
            <a:ext cx="2533500" cy="1094100"/>
          </a:xfrm>
          <a:prstGeom prst="roundRect">
            <a:avLst>
              <a:gd name="adj" fmla="val 9012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Evaluate the effects of this change on the game experience: did it improve? Get worse? (evaluate)</a:t>
            </a:r>
            <a:endParaRPr sz="900"/>
          </a:p>
        </p:txBody>
      </p:sp>
      <p:sp>
        <p:nvSpPr>
          <p:cNvPr id="72" name="Google Shape;72;p14"/>
          <p:cNvSpPr/>
          <p:nvPr/>
        </p:nvSpPr>
        <p:spPr>
          <a:xfrm>
            <a:off x="3320475" y="718350"/>
            <a:ext cx="2541000" cy="1228200"/>
          </a:xfrm>
          <a:prstGeom prst="roundRect">
            <a:avLst>
              <a:gd name="adj" fmla="val 7691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Make </a:t>
            </a:r>
            <a:r>
              <a:rPr lang="en" sz="900" b="1"/>
              <a:t>one change</a:t>
            </a:r>
            <a:r>
              <a:rPr lang="en" sz="900"/>
              <a:t> to one rule of the </a:t>
            </a:r>
            <a:r>
              <a:rPr lang="en" sz="900" b="1"/>
              <a:t>Iteration 1 game</a:t>
            </a:r>
            <a:r>
              <a:rPr lang="en" sz="900"/>
              <a:t> to improve the game experience.</a:t>
            </a:r>
            <a:endParaRPr sz="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Changed rule (design):</a:t>
            </a:r>
            <a:endParaRPr sz="900"/>
          </a:p>
        </p:txBody>
      </p:sp>
      <p:sp>
        <p:nvSpPr>
          <p:cNvPr id="73" name="Google Shape;73;p14"/>
          <p:cNvSpPr/>
          <p:nvPr/>
        </p:nvSpPr>
        <p:spPr>
          <a:xfrm>
            <a:off x="3320775" y="2015350"/>
            <a:ext cx="2541000" cy="1684500"/>
          </a:xfrm>
          <a:prstGeom prst="roundRect">
            <a:avLst>
              <a:gd name="adj" fmla="val 5205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Play the new modified game (implement):</a:t>
            </a:r>
            <a:endParaRPr sz="900"/>
          </a:p>
        </p:txBody>
      </p:sp>
      <p:sp>
        <p:nvSpPr>
          <p:cNvPr id="74" name="Google Shape;74;p14"/>
          <p:cNvSpPr/>
          <p:nvPr/>
        </p:nvSpPr>
        <p:spPr>
          <a:xfrm>
            <a:off x="3320775" y="3771925"/>
            <a:ext cx="2541000" cy="1094100"/>
          </a:xfrm>
          <a:prstGeom prst="roundRect">
            <a:avLst>
              <a:gd name="adj" fmla="val 9012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Evaluate the effects of this change on the game experience: did it improve? Get worse? </a:t>
            </a:r>
            <a:r>
              <a:rPr lang="en" sz="900">
                <a:solidFill>
                  <a:schemeClr val="dk1"/>
                </a:solidFill>
              </a:rPr>
              <a:t>(evaluate)</a:t>
            </a:r>
            <a:endParaRPr sz="900"/>
          </a:p>
        </p:txBody>
      </p:sp>
      <p:cxnSp>
        <p:nvCxnSpPr>
          <p:cNvPr id="75" name="Google Shape;75;p14"/>
          <p:cNvCxnSpPr>
            <a:stCxn id="71" idx="3"/>
            <a:endCxn id="72" idx="1"/>
          </p:cNvCxnSpPr>
          <p:nvPr/>
        </p:nvCxnSpPr>
        <p:spPr>
          <a:xfrm rot="10800000" flipH="1">
            <a:off x="2798450" y="1332475"/>
            <a:ext cx="522000" cy="2986500"/>
          </a:xfrm>
          <a:prstGeom prst="curvedConnector3">
            <a:avLst>
              <a:gd name="adj1" fmla="val 5000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" name="Google Shape;76;p14"/>
          <p:cNvSpPr/>
          <p:nvPr/>
        </p:nvSpPr>
        <p:spPr>
          <a:xfrm>
            <a:off x="6375875" y="718350"/>
            <a:ext cx="2548800" cy="1228200"/>
          </a:xfrm>
          <a:prstGeom prst="roundRect">
            <a:avLst>
              <a:gd name="adj" fmla="val 7691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Make </a:t>
            </a:r>
            <a:r>
              <a:rPr lang="en" sz="900" b="1">
                <a:solidFill>
                  <a:schemeClr val="dk1"/>
                </a:solidFill>
              </a:rPr>
              <a:t>one change</a:t>
            </a:r>
            <a:r>
              <a:rPr lang="en" sz="900">
                <a:solidFill>
                  <a:schemeClr val="dk1"/>
                </a:solidFill>
              </a:rPr>
              <a:t> to one rule of the </a:t>
            </a:r>
            <a:r>
              <a:rPr lang="en" sz="900" b="1">
                <a:solidFill>
                  <a:schemeClr val="dk1"/>
                </a:solidFill>
              </a:rPr>
              <a:t>Iteration 2 game</a:t>
            </a:r>
            <a:r>
              <a:rPr lang="en" sz="900">
                <a:solidFill>
                  <a:schemeClr val="dk1"/>
                </a:solidFill>
              </a:rPr>
              <a:t> to improve the game experience.</a:t>
            </a: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</a:rPr>
              <a:t>Changed rule (design):</a:t>
            </a:r>
            <a:endParaRPr sz="900"/>
          </a:p>
        </p:txBody>
      </p:sp>
      <p:sp>
        <p:nvSpPr>
          <p:cNvPr id="77" name="Google Shape;77;p14"/>
          <p:cNvSpPr/>
          <p:nvPr/>
        </p:nvSpPr>
        <p:spPr>
          <a:xfrm>
            <a:off x="6368200" y="2015350"/>
            <a:ext cx="2548800" cy="1684500"/>
          </a:xfrm>
          <a:prstGeom prst="roundRect">
            <a:avLst>
              <a:gd name="adj" fmla="val 5205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Play the new modified game (implement):</a:t>
            </a:r>
            <a:endParaRPr sz="900"/>
          </a:p>
        </p:txBody>
      </p:sp>
      <p:sp>
        <p:nvSpPr>
          <p:cNvPr id="78" name="Google Shape;78;p14"/>
          <p:cNvSpPr/>
          <p:nvPr/>
        </p:nvSpPr>
        <p:spPr>
          <a:xfrm>
            <a:off x="6368200" y="3771925"/>
            <a:ext cx="2548800" cy="1094100"/>
          </a:xfrm>
          <a:prstGeom prst="roundRect">
            <a:avLst>
              <a:gd name="adj" fmla="val 9012"/>
            </a:avLst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Evaluate the effects of this change on the game experience: did it improve? Get worse? </a:t>
            </a:r>
            <a:r>
              <a:rPr lang="en" sz="900">
                <a:solidFill>
                  <a:schemeClr val="dk1"/>
                </a:solidFill>
              </a:rPr>
              <a:t>(evaluate)</a:t>
            </a:r>
            <a:endParaRPr sz="900"/>
          </a:p>
        </p:txBody>
      </p:sp>
      <p:cxnSp>
        <p:nvCxnSpPr>
          <p:cNvPr id="79" name="Google Shape;79;p14"/>
          <p:cNvCxnSpPr>
            <a:stCxn id="74" idx="3"/>
            <a:endCxn id="76" idx="1"/>
          </p:cNvCxnSpPr>
          <p:nvPr/>
        </p:nvCxnSpPr>
        <p:spPr>
          <a:xfrm rot="10800000" flipH="1">
            <a:off x="5861775" y="1332475"/>
            <a:ext cx="514200" cy="2986500"/>
          </a:xfrm>
          <a:prstGeom prst="curvedConnector3">
            <a:avLst>
              <a:gd name="adj1" fmla="val 4999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0" name="Google Shape;80;p14"/>
          <p:cNvSpPr txBox="1"/>
          <p:nvPr/>
        </p:nvSpPr>
        <p:spPr>
          <a:xfrm>
            <a:off x="6632500" y="3452625"/>
            <a:ext cx="2284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666666"/>
                </a:solidFill>
              </a:rPr>
              <a:t>Upload a picture of this box to Canvas</a:t>
            </a:r>
            <a:endParaRPr sz="6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476</Words>
  <Application>Microsoft Macintosh PowerPoint</Application>
  <PresentationFormat>On-screen Show (16:9)</PresentationFormat>
  <Paragraphs>37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Source Sans Pro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Gilly Leshed</cp:lastModifiedBy>
  <cp:revision>2</cp:revision>
  <dcterms:modified xsi:type="dcterms:W3CDTF">2024-01-26T14:52:40Z</dcterms:modified>
</cp:coreProperties>
</file>